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65" r:id="rId2"/>
    <p:sldId id="432" r:id="rId3"/>
    <p:sldId id="811" r:id="rId4"/>
    <p:sldId id="455" r:id="rId5"/>
    <p:sldId id="813" r:id="rId6"/>
    <p:sldId id="814" r:id="rId7"/>
    <p:sldId id="348" r:id="rId8"/>
    <p:sldId id="812" r:id="rId9"/>
    <p:sldId id="81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4">
          <p15:clr>
            <a:srgbClr val="A4A3A4"/>
          </p15:clr>
        </p15:guide>
        <p15:guide id="2" orient="horz" pos="2219">
          <p15:clr>
            <a:srgbClr val="A4A3A4"/>
          </p15:clr>
        </p15:guide>
        <p15:guide id="3" orient="horz" pos="14">
          <p15:clr>
            <a:srgbClr val="A4A3A4"/>
          </p15:clr>
        </p15:guide>
        <p15:guide id="4" pos="5759">
          <p15:clr>
            <a:srgbClr val="A4A3A4"/>
          </p15:clr>
        </p15:guide>
        <p15:guide id="5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9388" autoAdjust="0"/>
  </p:normalViewPr>
  <p:slideViewPr>
    <p:cSldViewPr snapToGrid="0" snapToObjects="1">
      <p:cViewPr varScale="1">
        <p:scale>
          <a:sx n="115" d="100"/>
          <a:sy n="115" d="100"/>
        </p:scale>
        <p:origin x="1640" y="192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2/2/20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2/2/20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30" y="2058235"/>
            <a:ext cx="3185337" cy="707853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2"/>
            <a:ext cx="7498993" cy="13823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0ABE-6EE6-2C40-A3D2-1EBEA7A5680C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942618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5421290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" y="38438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2"/>
                </a:solidFill>
              </a:rPr>
              <a:t>jpl.nasa.gov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64190" y="3654169"/>
            <a:ext cx="4042530" cy="0"/>
          </a:xfrm>
          <a:prstGeom prst="line">
            <a:avLst/>
          </a:prstGeom>
          <a:ln w="12700" cmpd="sng">
            <a:solidFill>
              <a:srgbClr val="BFB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ribrand_BlackText_RGB_022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143" y="2541306"/>
            <a:ext cx="4234462" cy="9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DB41E-7B1E-004D-95F2-5C7252FED580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4719C-2497-D546-83D1-6EE09713EC74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9F9A-70AC-A64C-915B-D332EDC8089E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2010_0210_alt-v1rgb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94" y="0"/>
            <a:ext cx="9188970" cy="455990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13317" y="4959047"/>
            <a:ext cx="8212371" cy="1659063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4. Noise and Dimensionality </a:t>
            </a:r>
            <a:r>
              <a:rPr lang="en-US" b="1">
                <a:solidFill>
                  <a:srgbClr val="000000"/>
                </a:solidFill>
              </a:rPr>
              <a:t>(continued)</a:t>
            </a:r>
            <a:endParaRPr lang="en-US" b="1" dirty="0">
              <a:solidFill>
                <a:srgbClr val="000000"/>
              </a:solidFill>
            </a:endParaRP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Dr. David R. Thompson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Jet Propulsion Laboratory, Imaging Spectroscopy Group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July 20, 2019</a:t>
            </a:r>
          </a:p>
        </p:txBody>
      </p:sp>
      <p:pic>
        <p:nvPicPr>
          <p:cNvPr id="9" name="Picture 8" descr="Tribrand_BlackText_RGB_02261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18" y="5810555"/>
            <a:ext cx="3185337" cy="70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207838-4120-2142-878D-28259DA813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66872-E528-CE42-A479-54DD15879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C703-C5AD-2844-ADDF-99CB1A00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F4525-165D-EC46-A982-4D3C882FC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/>
              <a:t>Principal component analysis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C0393-AF6D-854F-A827-B5B59514E3E9}"/>
              </a:ext>
            </a:extLst>
          </p:cNvPr>
          <p:cNvSpPr txBox="1"/>
          <p:nvPr/>
        </p:nvSpPr>
        <p:spPr>
          <a:xfrm>
            <a:off x="454026" y="890056"/>
            <a:ext cx="8118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Finds new basis for efficiently representing data using vectors of a lower dimension, focusing on the </a:t>
            </a:r>
            <a:r>
              <a:rPr lang="en-US" i="1" dirty="0"/>
              <a:t>linear subspace </a:t>
            </a:r>
            <a:r>
              <a:rPr lang="en-US" dirty="0"/>
              <a:t>spanned by the process you are measuring.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finds the projection that maximizes the variances (i.e. the spread) of the projected dataset.  The basis is given by the eigenvectors of the covariance matrix: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F11BE5-0BD0-5D4D-B29B-A3818CD1B84D}"/>
              </a:ext>
            </a:extLst>
          </p:cNvPr>
          <p:cNvGrpSpPr/>
          <p:nvPr/>
        </p:nvGrpSpPr>
        <p:grpSpPr>
          <a:xfrm>
            <a:off x="949260" y="3422449"/>
            <a:ext cx="2836175" cy="2641181"/>
            <a:chOff x="3659879" y="1866083"/>
            <a:chExt cx="4470663" cy="41632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6FF7EE-50DE-1040-A20A-DFFD285E8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1" b="5758"/>
            <a:stretch/>
          </p:blipFill>
          <p:spPr>
            <a:xfrm>
              <a:off x="4096512" y="1866083"/>
              <a:ext cx="4034030" cy="40013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8400874-42A3-C94A-8CCC-1F2F4034E12F}"/>
                    </a:ext>
                  </a:extLst>
                </p:cNvPr>
                <p:cNvSpPr txBox="1"/>
                <p:nvPr/>
              </p:nvSpPr>
              <p:spPr>
                <a:xfrm>
                  <a:off x="4905796" y="2047408"/>
                  <a:ext cx="1843362" cy="4854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.74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8400874-42A3-C94A-8CCC-1F2F4034E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796" y="2047408"/>
                  <a:ext cx="1843362" cy="485451"/>
                </a:xfrm>
                <a:prstGeom prst="rect">
                  <a:avLst/>
                </a:prstGeom>
                <a:blipFill>
                  <a:blip r:embed="rId3"/>
                  <a:stretch>
                    <a:fillRect l="-2151" t="-4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9E7F8C-8D8F-D847-9850-E802590BC32B}"/>
                </a:ext>
              </a:extLst>
            </p:cNvPr>
            <p:cNvSpPr txBox="1"/>
            <p:nvPr/>
          </p:nvSpPr>
          <p:spPr>
            <a:xfrm rot="16200000">
              <a:off x="3012339" y="3209165"/>
              <a:ext cx="1731714" cy="436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417A3F-4F09-F044-B5C3-7F39C8FD9FCB}"/>
                </a:ext>
              </a:extLst>
            </p:cNvPr>
            <p:cNvSpPr txBox="1"/>
            <p:nvPr/>
          </p:nvSpPr>
          <p:spPr>
            <a:xfrm>
              <a:off x="5521466" y="5752378"/>
              <a:ext cx="848310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7B2E7A-E35C-3249-8EA6-84563A41B38D}"/>
              </a:ext>
            </a:extLst>
          </p:cNvPr>
          <p:cNvGrpSpPr/>
          <p:nvPr/>
        </p:nvGrpSpPr>
        <p:grpSpPr>
          <a:xfrm>
            <a:off x="4355820" y="3416674"/>
            <a:ext cx="4238884" cy="2716162"/>
            <a:chOff x="3705064" y="1778695"/>
            <a:chExt cx="6779888" cy="43443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B975AD-17DC-114F-A033-CCB43334E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1" b="5758"/>
            <a:stretch/>
          </p:blipFill>
          <p:spPr>
            <a:xfrm>
              <a:off x="4096512" y="1866083"/>
              <a:ext cx="4034030" cy="40013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9AEBCB-D4EF-7446-8757-464C489F86B9}"/>
                    </a:ext>
                  </a:extLst>
                </p:cNvPr>
                <p:cNvSpPr txBox="1"/>
                <p:nvPr/>
              </p:nvSpPr>
              <p:spPr>
                <a:xfrm>
                  <a:off x="5248391" y="1980899"/>
                  <a:ext cx="1870435" cy="492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.74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9AEBCB-D4EF-7446-8757-464C489F8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391" y="1980899"/>
                  <a:ext cx="1870435" cy="492581"/>
                </a:xfrm>
                <a:prstGeom prst="rect">
                  <a:avLst/>
                </a:prstGeom>
                <a:blipFill>
                  <a:blip r:embed="rId4"/>
                  <a:stretch>
                    <a:fillRect l="-2151" t="-4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2F6A77F-B8FA-1E4C-A819-B1EAA751B736}"/>
                </a:ext>
              </a:extLst>
            </p:cNvPr>
            <p:cNvCxnSpPr/>
            <p:nvPr/>
          </p:nvCxnSpPr>
          <p:spPr>
            <a:xfrm flipV="1">
              <a:off x="5991580" y="2286000"/>
              <a:ext cx="2192300" cy="173736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079EC4-F73F-B941-9225-7E5CEB023119}"/>
                </a:ext>
              </a:extLst>
            </p:cNvPr>
            <p:cNvCxnSpPr/>
            <p:nvPr/>
          </p:nvCxnSpPr>
          <p:spPr>
            <a:xfrm>
              <a:off x="5973292" y="4023360"/>
              <a:ext cx="439779" cy="54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5EB3C1F-6BE5-6B4E-95BC-3447FD80E84C}"/>
                    </a:ext>
                  </a:extLst>
                </p:cNvPr>
                <p:cNvSpPr txBox="1"/>
                <p:nvPr/>
              </p:nvSpPr>
              <p:spPr>
                <a:xfrm>
                  <a:off x="8548583" y="1778695"/>
                  <a:ext cx="1936369" cy="1335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200" dirty="0">
                      <a:solidFill>
                        <a:srgbClr val="003399"/>
                      </a:solidFill>
                      <a:ea typeface="Cambria Math" charset="0"/>
                      <a:cs typeface="Cambria Math" charset="0"/>
                    </a:rPr>
                    <a:t>First eigenvector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3399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3399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1200" i="1" smtClean="0">
                                    <a:solidFill>
                                      <a:srgbClr val="00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.56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0.83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i="1" dirty="0">
                    <a:solidFill>
                      <a:srgbClr val="003399"/>
                    </a:solidFill>
                    <a:latin typeface="Cambria Math" charset="0"/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l-GR" sz="1200" i="1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𝟐𝟑</m:t>
                      </m:r>
                    </m:oMath>
                  </a14:m>
                  <a:r>
                    <a:rPr lang="en-US" sz="1200" b="1" dirty="0">
                      <a:solidFill>
                        <a:srgbClr val="003399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5EB3C1F-6BE5-6B4E-95BC-3447FD80E8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583" y="1778695"/>
                  <a:ext cx="1936369" cy="1335497"/>
                </a:xfrm>
                <a:prstGeom prst="rect">
                  <a:avLst/>
                </a:prstGeom>
                <a:blipFill>
                  <a:blip r:embed="rId5"/>
                  <a:stretch>
                    <a:fillRect l="-6186" t="-4478"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387673E-27F8-0543-838D-3BD1457E9676}"/>
                    </a:ext>
                  </a:extLst>
                </p:cNvPr>
                <p:cNvSpPr txBox="1"/>
                <p:nvPr/>
              </p:nvSpPr>
              <p:spPr>
                <a:xfrm>
                  <a:off x="6835999" y="4105115"/>
                  <a:ext cx="2295966" cy="1329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Second eigenvector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12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0.83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0.56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l-GR" sz="1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𝟎𝟎𝟑</m:t>
                      </m:r>
                    </m:oMath>
                  </a14:m>
                  <a:r>
                    <a:rPr lang="en-US" sz="1200" b="1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387673E-27F8-0543-838D-3BD1457E9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999" y="4105115"/>
                  <a:ext cx="2295966" cy="1329448"/>
                </a:xfrm>
                <a:prstGeom prst="rect">
                  <a:avLst/>
                </a:prstGeom>
                <a:blipFill>
                  <a:blip r:embed="rId6"/>
                  <a:stretch>
                    <a:fillRect l="-5263" t="-7692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61B99F-2223-5247-9A33-76C187779DCB}"/>
                </a:ext>
              </a:extLst>
            </p:cNvPr>
            <p:cNvSpPr txBox="1"/>
            <p:nvPr/>
          </p:nvSpPr>
          <p:spPr>
            <a:xfrm rot="16200000">
              <a:off x="3248968" y="3351695"/>
              <a:ext cx="1355237" cy="44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8A4562-8E47-3742-8014-0E86B98DF2A4}"/>
                </a:ext>
              </a:extLst>
            </p:cNvPr>
            <p:cNvSpPr txBox="1"/>
            <p:nvPr/>
          </p:nvSpPr>
          <p:spPr>
            <a:xfrm>
              <a:off x="5791200" y="5846065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3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E7BC1-3B38-6F42-9CAF-AE7F798A6D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E777E-C26C-FA45-87CF-773D33DDF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44423-A2DB-4348-949A-8ADB2E855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9A690D-BC37-4946-BD92-B173501FA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PCA Recipe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AF1E327-69C0-794F-9E56-67C60401563E}"/>
              </a:ext>
            </a:extLst>
          </p:cNvPr>
          <p:cNvSpPr txBox="1">
            <a:spLocks/>
          </p:cNvSpPr>
          <p:nvPr/>
        </p:nvSpPr>
        <p:spPr>
          <a:xfrm>
            <a:off x="312234" y="1077524"/>
            <a:ext cx="8374566" cy="4373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0"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1800" dirty="0"/>
              <a:t>Convert the data to have zero mean</a:t>
            </a:r>
          </a:p>
          <a:p>
            <a:pPr marL="514350" indent="0"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1800" dirty="0"/>
              <a:t>Form </a:t>
            </a:r>
            <a:r>
              <a:rPr lang="en-US" sz="1800" i="1" dirty="0"/>
              <a:t>A </a:t>
            </a:r>
            <a:r>
              <a:rPr lang="en-US" sz="1800" dirty="0"/>
              <a:t>using the top n eigenvectors of the sample covariance matrix XX</a:t>
            </a:r>
            <a:r>
              <a:rPr lang="en-US" sz="1800" baseline="30000" dirty="0"/>
              <a:t>T</a:t>
            </a:r>
            <a:r>
              <a:rPr lang="en-US" sz="1800" dirty="0"/>
              <a:t> </a:t>
            </a:r>
          </a:p>
          <a:p>
            <a:pPr marL="914400" lvl="1" indent="0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Equivalently, use the left singular vectors of X associated with the largest singular values</a:t>
            </a:r>
          </a:p>
          <a:p>
            <a:pPr marL="514350" indent="0"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1800" dirty="0"/>
              <a:t>Project the data:</a:t>
            </a:r>
          </a:p>
          <a:p>
            <a:pPr marL="514350" indent="0">
              <a:spcBef>
                <a:spcPts val="0"/>
              </a:spcBef>
              <a:spcAft>
                <a:spcPts val="600"/>
              </a:spcAft>
              <a:buFont typeface="Arial"/>
              <a:buAutoNum type="arabicPeriod"/>
            </a:pPr>
            <a:r>
              <a:rPr lang="en-US" sz="1800" dirty="0"/>
              <a:t>To reconstruct:</a:t>
            </a:r>
          </a:p>
        </p:txBody>
      </p:sp>
      <p:pic>
        <p:nvPicPr>
          <p:cNvPr id="10" name="Picture 9" descr="png.png">
            <a:extLst>
              <a:ext uri="{FF2B5EF4-FFF2-40B4-BE49-F238E27FC236}">
                <a16:creationId xmlns:a16="http://schemas.microsoft.com/office/drawing/2014/main" id="{F598F0B4-73CD-854E-9068-4A1D789692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5847" y="2455249"/>
            <a:ext cx="1969669" cy="290131"/>
          </a:xfrm>
          <a:prstGeom prst="rect">
            <a:avLst/>
          </a:prstGeom>
        </p:spPr>
      </p:pic>
      <p:pic>
        <p:nvPicPr>
          <p:cNvPr id="11" name="Picture 10" descr="png.png">
            <a:extLst>
              <a:ext uri="{FF2B5EF4-FFF2-40B4-BE49-F238E27FC236}">
                <a16:creationId xmlns:a16="http://schemas.microsoft.com/office/drawing/2014/main" id="{E0D575E0-66F2-1E4F-9E37-769A0161CE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6658" y="2758555"/>
            <a:ext cx="1853755" cy="29013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E5C99F4-282D-9840-92B9-D12DD679A612}"/>
              </a:ext>
            </a:extLst>
          </p:cNvPr>
          <p:cNvGrpSpPr/>
          <p:nvPr/>
        </p:nvGrpSpPr>
        <p:grpSpPr>
          <a:xfrm>
            <a:off x="949260" y="3422449"/>
            <a:ext cx="2836175" cy="2641181"/>
            <a:chOff x="3659879" y="1866083"/>
            <a:chExt cx="4470663" cy="41632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9307C5-6068-AD44-99E7-76D2C7B38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1" b="5758"/>
            <a:stretch/>
          </p:blipFill>
          <p:spPr>
            <a:xfrm>
              <a:off x="4096512" y="1866083"/>
              <a:ext cx="4034030" cy="40013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067161-32A9-424B-8B0B-A07F2B5C9F7C}"/>
                    </a:ext>
                  </a:extLst>
                </p:cNvPr>
                <p:cNvSpPr txBox="1"/>
                <p:nvPr/>
              </p:nvSpPr>
              <p:spPr>
                <a:xfrm>
                  <a:off x="4905796" y="2047408"/>
                  <a:ext cx="1843362" cy="4854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.74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2067161-32A9-424B-8B0B-A07F2B5C9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796" y="2047408"/>
                  <a:ext cx="1843362" cy="485451"/>
                </a:xfrm>
                <a:prstGeom prst="rect">
                  <a:avLst/>
                </a:prstGeom>
                <a:blipFill>
                  <a:blip r:embed="rId5"/>
                  <a:stretch>
                    <a:fillRect l="-2151" t="-4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591790-8325-5040-B237-CC55D9EC9B65}"/>
                </a:ext>
              </a:extLst>
            </p:cNvPr>
            <p:cNvSpPr txBox="1"/>
            <p:nvPr/>
          </p:nvSpPr>
          <p:spPr>
            <a:xfrm rot="16200000">
              <a:off x="3012339" y="3209165"/>
              <a:ext cx="1731714" cy="436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E394A5-83AD-0446-B502-668D6E00B4B6}"/>
                </a:ext>
              </a:extLst>
            </p:cNvPr>
            <p:cNvSpPr txBox="1"/>
            <p:nvPr/>
          </p:nvSpPr>
          <p:spPr>
            <a:xfrm>
              <a:off x="5521466" y="5752378"/>
              <a:ext cx="848310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5C3CAC-02BC-1C4C-88CE-D424EDF382E5}"/>
              </a:ext>
            </a:extLst>
          </p:cNvPr>
          <p:cNvGrpSpPr/>
          <p:nvPr/>
        </p:nvGrpSpPr>
        <p:grpSpPr>
          <a:xfrm>
            <a:off x="4355820" y="3416674"/>
            <a:ext cx="4238884" cy="2716162"/>
            <a:chOff x="3705064" y="1778695"/>
            <a:chExt cx="6779888" cy="43443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F0767A9-7EA0-9F47-8E4F-146D183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31" b="5758"/>
            <a:stretch/>
          </p:blipFill>
          <p:spPr>
            <a:xfrm>
              <a:off x="4096512" y="1866083"/>
              <a:ext cx="4034030" cy="40013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F1E39FF-E9CF-9742-AA3C-E2F625EC768A}"/>
                    </a:ext>
                  </a:extLst>
                </p:cNvPr>
                <p:cNvSpPr txBox="1"/>
                <p:nvPr/>
              </p:nvSpPr>
              <p:spPr>
                <a:xfrm>
                  <a:off x="5248391" y="1980899"/>
                  <a:ext cx="1870435" cy="492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sz="1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i="1"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.74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0.11</m:t>
                                  </m:r>
                                </m:e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0.17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F1E39FF-E9CF-9742-AA3C-E2F625EC7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8391" y="1980899"/>
                  <a:ext cx="1870435" cy="492581"/>
                </a:xfrm>
                <a:prstGeom prst="rect">
                  <a:avLst/>
                </a:prstGeom>
                <a:blipFill>
                  <a:blip r:embed="rId6"/>
                  <a:stretch>
                    <a:fillRect l="-2151" t="-4000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0FBEA38-C6D3-FA47-A3A7-EF765383F7AC}"/>
                </a:ext>
              </a:extLst>
            </p:cNvPr>
            <p:cNvCxnSpPr/>
            <p:nvPr/>
          </p:nvCxnSpPr>
          <p:spPr>
            <a:xfrm flipV="1">
              <a:off x="5991580" y="2286000"/>
              <a:ext cx="2192300" cy="173736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DB877D5-7115-E243-AA40-45DDF9F1F2C9}"/>
                </a:ext>
              </a:extLst>
            </p:cNvPr>
            <p:cNvCxnSpPr/>
            <p:nvPr/>
          </p:nvCxnSpPr>
          <p:spPr>
            <a:xfrm>
              <a:off x="5973292" y="4023360"/>
              <a:ext cx="439779" cy="54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984102-56CB-2241-A83C-00AA384633BC}"/>
                    </a:ext>
                  </a:extLst>
                </p:cNvPr>
                <p:cNvSpPr txBox="1"/>
                <p:nvPr/>
              </p:nvSpPr>
              <p:spPr>
                <a:xfrm>
                  <a:off x="8548583" y="1778695"/>
                  <a:ext cx="1936369" cy="13354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200" dirty="0">
                      <a:solidFill>
                        <a:srgbClr val="003399"/>
                      </a:solidFill>
                      <a:ea typeface="Cambria Math" charset="0"/>
                      <a:cs typeface="Cambria Math" charset="0"/>
                    </a:rPr>
                    <a:t>First eigenvector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3399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3399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3399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solidFill>
                                  <a:srgbClr val="0033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1200" i="1" smtClean="0">
                                    <a:solidFill>
                                      <a:srgbClr val="0033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.56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3399"/>
                                      </a:solidFill>
                                      <a:latin typeface="Cambria Math" charset="0"/>
                                    </a:rPr>
                                    <m:t>0.83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i="1" dirty="0">
                    <a:solidFill>
                      <a:srgbClr val="003399"/>
                    </a:solidFill>
                    <a:latin typeface="Cambria Math" charset="0"/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3399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</m:t>
                          </m:r>
                          <m:r>
                            <a:rPr lang="el-GR" sz="1200" i="1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3399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003399"/>
                          </a:solidFill>
                          <a:latin typeface="Cambria Math" charset="0"/>
                        </a:rPr>
                        <m:t>𝟐𝟑</m:t>
                      </m:r>
                    </m:oMath>
                  </a14:m>
                  <a:r>
                    <a:rPr lang="en-US" sz="1200" b="1" dirty="0">
                      <a:solidFill>
                        <a:srgbClr val="003399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E984102-56CB-2241-A83C-00AA38463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583" y="1778695"/>
                  <a:ext cx="1936369" cy="1335497"/>
                </a:xfrm>
                <a:prstGeom prst="rect">
                  <a:avLst/>
                </a:prstGeom>
                <a:blipFill>
                  <a:blip r:embed="rId7"/>
                  <a:stretch>
                    <a:fillRect l="-6186" t="-4478" b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DC11CB8-02C8-2746-B29B-7019DAD44902}"/>
                    </a:ext>
                  </a:extLst>
                </p:cNvPr>
                <p:cNvSpPr txBox="1"/>
                <p:nvPr/>
              </p:nvSpPr>
              <p:spPr>
                <a:xfrm>
                  <a:off x="6835999" y="4105115"/>
                  <a:ext cx="2295966" cy="13294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Second eigenvector</a:t>
                  </a:r>
                </a:p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cs-CZ" sz="12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0.83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0.56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l-GR" sz="1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𝟎𝟎𝟑</m:t>
                      </m:r>
                    </m:oMath>
                  </a14:m>
                  <a:r>
                    <a:rPr lang="en-US" sz="1200" b="1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DC11CB8-02C8-2746-B29B-7019DAD449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999" y="4105115"/>
                  <a:ext cx="2295966" cy="1329448"/>
                </a:xfrm>
                <a:prstGeom prst="rect">
                  <a:avLst/>
                </a:prstGeom>
                <a:blipFill>
                  <a:blip r:embed="rId8"/>
                  <a:stretch>
                    <a:fillRect l="-5263" t="-7692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94A8F5-0832-A241-A2D2-D8A3582BD1D1}"/>
                </a:ext>
              </a:extLst>
            </p:cNvPr>
            <p:cNvSpPr txBox="1"/>
            <p:nvPr/>
          </p:nvSpPr>
          <p:spPr>
            <a:xfrm rot="16200000">
              <a:off x="3248968" y="3351695"/>
              <a:ext cx="1355237" cy="443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4ADDFFB-B5A5-0D4F-A06D-735B7A2DCF9D}"/>
                </a:ext>
              </a:extLst>
            </p:cNvPr>
            <p:cNvSpPr txBox="1"/>
            <p:nvPr/>
          </p:nvSpPr>
          <p:spPr>
            <a:xfrm>
              <a:off x="5791200" y="5846065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charset="0"/>
                  <a:ea typeface="Helvetica" charset="0"/>
                  <a:cs typeface="Helvetica" charset="0"/>
                </a:rPr>
                <a:t>channel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91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F1938-DE9D-6E45-B028-76158FFF30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A680C-C645-1B40-A804-A2DEADBFB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69C9-617E-5F4C-94EC-D0F1D813D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588D1A-EFDC-D14F-9C79-6985572CF8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4026" y="2283875"/>
            <a:ext cx="3120332" cy="327905"/>
          </a:xfrm>
        </p:spPr>
        <p:txBody>
          <a:bodyPr/>
          <a:lstStyle/>
          <a:p>
            <a:r>
              <a:rPr lang="en-US" sz="1400" dirty="0"/>
              <a:t>[Thompson et al., </a:t>
            </a:r>
            <a:r>
              <a:rPr lang="en-US" sz="1400" i="1" dirty="0"/>
              <a:t>Astrobiology </a:t>
            </a:r>
            <a:r>
              <a:rPr lang="en-US" sz="1400" dirty="0"/>
              <a:t>2019]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4ED6C1-7789-5F4E-BF21-93E5F7CF4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117974" cy="436031"/>
          </a:xfrm>
        </p:spPr>
        <p:txBody>
          <a:bodyPr/>
          <a:lstStyle/>
          <a:p>
            <a:r>
              <a:rPr lang="en-US" dirty="0"/>
              <a:t>First 5 PCA dimensions of the of Cuprite Nevada mining district (AVIRIS-NG)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D662E-5E55-684E-84EA-5774827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2922" y="3117974"/>
            <a:ext cx="7458156" cy="3156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5E9CC5-ED6A-CC45-A469-E539BEB153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4922207" y="369968"/>
            <a:ext cx="2921620" cy="24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1D1305F-35AB-3043-B539-930B848F6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2" y="454025"/>
            <a:ext cx="3543300" cy="57658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9A28A5-E0A0-E840-AEDC-E79ED0E8F6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616927"/>
            <a:ext cx="3660774" cy="449683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Most spectral data cubes have some locations for which spectra are invalid because of </a:t>
            </a:r>
            <a:r>
              <a:rPr lang="en-US" sz="1800" dirty="0" err="1"/>
              <a:t>geoprojection</a:t>
            </a:r>
            <a:r>
              <a:rPr lang="en-US" sz="1800" dirty="0"/>
              <a:t> effects, instrument configurations, etc. 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In our system, these are flagged with floating point values of -9999.  Be sure to exclude these locations from your statistics!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F1938-DE9D-6E45-B028-76158FFF30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A680C-C645-1B40-A804-A2DEADBFB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69C9-617E-5F4C-94EC-D0F1D813D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4ED6C1-7789-5F4E-BF21-93E5F7CF4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876257" cy="436031"/>
          </a:xfrm>
        </p:spPr>
        <p:txBody>
          <a:bodyPr/>
          <a:lstStyle/>
          <a:p>
            <a:r>
              <a:rPr lang="en-US" dirty="0"/>
              <a:t>Practical Considerations: Bad data values </a:t>
            </a:r>
            <a:br>
              <a:rPr lang="en-US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2665B-C4BB-A746-9A77-D8567E4BCCB9}"/>
              </a:ext>
            </a:extLst>
          </p:cNvPr>
          <p:cNvSpPr txBox="1"/>
          <p:nvPr/>
        </p:nvSpPr>
        <p:spPr>
          <a:xfrm>
            <a:off x="2206351" y="4938069"/>
            <a:ext cx="2137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bad data around margin due to </a:t>
            </a:r>
            <a:r>
              <a:rPr lang="en-US" dirty="0" err="1">
                <a:solidFill>
                  <a:srgbClr val="C00000"/>
                </a:solidFill>
              </a:rPr>
              <a:t>geoprojection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89FBC5-3CAD-3C41-B2D0-D083A3BE6EA1}"/>
              </a:ext>
            </a:extLst>
          </p:cNvPr>
          <p:cNvCxnSpPr>
            <a:cxnSpLocks/>
          </p:cNvCxnSpPr>
          <p:nvPr/>
        </p:nvCxnSpPr>
        <p:spPr>
          <a:xfrm>
            <a:off x="4343399" y="5399734"/>
            <a:ext cx="9144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56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9A28A5-E0A0-E840-AEDC-E79ED0E8F6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4026" y="1175880"/>
            <a:ext cx="8248650" cy="481588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Spectral data cubes have three dimensions, leading to several potential index orderings.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most common are:</a:t>
            </a:r>
          </a:p>
          <a:p>
            <a:pPr marL="400050" lvl="1" indent="0">
              <a:buNone/>
            </a:pPr>
            <a:r>
              <a:rPr lang="en-US" sz="1800" b="1" dirty="0"/>
              <a:t>Band Interleaved by Pixel (BIP): </a:t>
            </a:r>
            <a:r>
              <a:rPr lang="en-US" sz="1800" dirty="0"/>
              <a:t>x[ row, column, channel ]</a:t>
            </a:r>
          </a:p>
          <a:p>
            <a:pPr marL="400050" lvl="1" indent="0">
              <a:buNone/>
            </a:pPr>
            <a:r>
              <a:rPr lang="en-US" sz="1800" b="1" dirty="0"/>
              <a:t>Band Interleaved by Line (BIL): </a:t>
            </a:r>
            <a:r>
              <a:rPr lang="en-US" sz="1800" dirty="0"/>
              <a:t>x[ row, channel, column ]</a:t>
            </a:r>
          </a:p>
          <a:p>
            <a:pPr marL="400050" lvl="1" indent="0">
              <a:buNone/>
            </a:pPr>
            <a:r>
              <a:rPr lang="en-US" sz="1800" b="1" dirty="0"/>
              <a:t>Band Sequential (BSQ): </a:t>
            </a:r>
            <a:r>
              <a:rPr lang="en-US" sz="1800" dirty="0"/>
              <a:t>x[ channel, row, column ]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Most data cube header files indicate the interleave as an ASCII text string.  We store ours in BIL format, but occasionally translate to BIP for cleaner indexing syntax.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F1938-DE9D-6E45-B028-76158FFF30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517FD-CC62-3941-B741-E965A79E54F2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9A680C-C645-1B40-A804-A2DEADBFB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369C9-617E-5F4C-94EC-D0F1D813D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4ED6C1-7789-5F4E-BF21-93E5F7CF49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Considerations: Interleave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6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960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>
            <a:off x="4168341" y="1557772"/>
            <a:ext cx="1043988" cy="9023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4: Principal Component Analysis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1712825" y="1216448"/>
            <a:ext cx="2821867" cy="1693938"/>
            <a:chOff x="6344529" y="3317257"/>
            <a:chExt cx="5330910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929124" cy="1064283"/>
              <a:chOff x="10798352" y="2165135"/>
              <a:chExt cx="929124" cy="106428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3"/>
                <a:ext cx="929124" cy="45083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54026" y="3286339"/>
            <a:ext cx="3802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Calculate Principal Components of the Caltech cube. Calculate mean spectra and the covariance matrix.  Watch out for deep water features and bad data flags (values of -9999) at the periphery.  You may not need all spectra in the calculation.  Are any of the top PCs interpretable? If so, what do they represent?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7CA8F-5282-B544-AD13-64FB1D813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4132" y="1206559"/>
            <a:ext cx="2213621" cy="170406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FDB4EF-539B-6647-8261-A41DA73C61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5198" y="3293631"/>
            <a:ext cx="4108488" cy="286106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9889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A9BCA25A-7F7E-7845-AC96-63F8B5E81EB5}"/>
              </a:ext>
            </a:extLst>
          </p:cNvPr>
          <p:cNvSpPr/>
          <p:nvPr/>
        </p:nvSpPr>
        <p:spPr>
          <a:xfrm rot="5400000">
            <a:off x="6135224" y="1762388"/>
            <a:ext cx="857113" cy="7407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1E9EE-AF47-674B-AA64-61E7A24553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97E6AA7-8917-B34C-83E1-5B6384AA0940}" type="datetime1">
              <a:rPr lang="en-US" smtClean="0"/>
              <a:t>2/2/20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1D85-A6B0-E442-A2DC-18E6CA38B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Imaging spectroscopy tutorial - David R. Thompson, david.r.thompson@jpl.nasa.gov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1ED9F-8DE0-4A47-A075-6E01545D6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0D438-F29D-CF49-8C4C-E24F3750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6" y="454025"/>
            <a:ext cx="4304138" cy="1866811"/>
          </a:xfrm>
        </p:spPr>
        <p:txBody>
          <a:bodyPr/>
          <a:lstStyle/>
          <a:p>
            <a:r>
              <a:rPr lang="en-US" dirty="0"/>
              <a:t>Bonus: Intrinsic dimensionality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F92C6-C436-D447-9FA2-FD998264DE33}"/>
              </a:ext>
            </a:extLst>
          </p:cNvPr>
          <p:cNvSpPr txBox="1">
            <a:spLocks/>
          </p:cNvSpPr>
          <p:nvPr/>
        </p:nvSpPr>
        <p:spPr>
          <a:xfrm>
            <a:off x="454026" y="1248187"/>
            <a:ext cx="5065828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cap="none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i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31D87E-DC75-2444-ABEF-0CEFD81D9A2D}"/>
              </a:ext>
            </a:extLst>
          </p:cNvPr>
          <p:cNvGrpSpPr/>
          <p:nvPr/>
        </p:nvGrpSpPr>
        <p:grpSpPr>
          <a:xfrm>
            <a:off x="5267680" y="454025"/>
            <a:ext cx="2553465" cy="1532819"/>
            <a:chOff x="6344529" y="3317257"/>
            <a:chExt cx="5330910" cy="32000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575262-FD1C-DC4E-8B12-EAA241770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44529" y="3317257"/>
              <a:ext cx="5176912" cy="3200090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04E7-489E-A949-825A-15788BF5AA15}"/>
                </a:ext>
              </a:extLst>
            </p:cNvPr>
            <p:cNvGrpSpPr/>
            <p:nvPr/>
          </p:nvGrpSpPr>
          <p:grpSpPr>
            <a:xfrm>
              <a:off x="10746315" y="5162204"/>
              <a:ext cx="929124" cy="1064283"/>
              <a:chOff x="10798352" y="2165135"/>
              <a:chExt cx="929124" cy="106428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85E9B51-2E36-6343-BBE0-AC7CCAEA0A27}"/>
                  </a:ext>
                </a:extLst>
              </p:cNvPr>
              <p:cNvCxnSpPr/>
              <p:nvPr/>
            </p:nvCxnSpPr>
            <p:spPr>
              <a:xfrm flipV="1">
                <a:off x="11322424" y="2165135"/>
                <a:ext cx="0" cy="515316"/>
              </a:xfrm>
              <a:prstGeom prst="straightConnector1">
                <a:avLst/>
              </a:prstGeom>
              <a:ln w="190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95ACF2-B6D3-6844-BDA4-3D0513A227BA}"/>
                  </a:ext>
                </a:extLst>
              </p:cNvPr>
              <p:cNvSpPr txBox="1"/>
              <p:nvPr/>
            </p:nvSpPr>
            <p:spPr>
              <a:xfrm>
                <a:off x="10965093" y="2232213"/>
                <a:ext cx="401101" cy="35571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92CA2D0-9CDD-534A-A335-F946F3628C47}"/>
                  </a:ext>
                </a:extLst>
              </p:cNvPr>
              <p:cNvCxnSpPr/>
              <p:nvPr/>
            </p:nvCxnSpPr>
            <p:spPr>
              <a:xfrm>
                <a:off x="11017630" y="3065622"/>
                <a:ext cx="412338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8FCE3-3E6D-8246-BA00-0DE5B6EB9E26}"/>
                  </a:ext>
                </a:extLst>
              </p:cNvPr>
              <p:cNvSpPr txBox="1"/>
              <p:nvPr/>
            </p:nvSpPr>
            <p:spPr>
              <a:xfrm>
                <a:off x="10798352" y="2778583"/>
                <a:ext cx="929124" cy="450835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Times" charset="0"/>
                    <a:ea typeface="Times" charset="0"/>
                    <a:cs typeface="Times" charset="0"/>
                  </a:rPr>
                  <a:t>100 m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33B3C24-E1E7-1048-891A-F0AB1E03D196}"/>
              </a:ext>
            </a:extLst>
          </p:cNvPr>
          <p:cNvSpPr txBox="1"/>
          <p:nvPr/>
        </p:nvSpPr>
        <p:spPr>
          <a:xfrm>
            <a:off x="430063" y="1593333"/>
            <a:ext cx="42774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Find the intrinsic dimensionality of the Caltech cube. Calculate principal components as before, and evaluate the eigenvalue decay.  There are several ways one might find the noise level.  For 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each mean-removed spectrum onto the eigenvectors to make spatial maps.   Then, visually determine the eigenvalues for which the spatial projection starts degenerating to noise.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a spatially-homogeneous area and use pixelwise differencing methods.  I haven’t actually tried this yet, and it might be challenging due to the nature of the scene.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AB4252-D56E-1340-9158-29116BAE6F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4" t="3975" r="7666" b="319"/>
          <a:stretch/>
        </p:blipFill>
        <p:spPr>
          <a:xfrm>
            <a:off x="5280498" y="4661930"/>
            <a:ext cx="2475830" cy="175248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29AA83-3261-7B4F-8714-AA7EB1F1EA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33" t="3765" r="11783" b="5013"/>
          <a:stretch/>
        </p:blipFill>
        <p:spPr>
          <a:xfrm>
            <a:off x="5280497" y="2422019"/>
            <a:ext cx="2479701" cy="192386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53BDD41-493E-C44B-9B98-D47D940C68A9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5608094" y="4811215"/>
            <a:ext cx="1377583" cy="446926"/>
          </a:xfrm>
          <a:prstGeom prst="bentConnector3">
            <a:avLst>
              <a:gd name="adj1" fmla="val 11485"/>
            </a:avLst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616250"/>
      </p:ext>
    </p:extLst>
  </p:cSld>
  <p:clrMapOvr>
    <a:masterClrMapping/>
  </p:clrMapOvr>
</p:sld>
</file>

<file path=ppt/theme/theme1.xml><?xml version="1.0" encoding="utf-8"?>
<a:theme xmlns:a="http://schemas.openxmlformats.org/drawingml/2006/main" name="NASA-JPL White Templat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NASA-JPL White Templates</Template>
  <TotalTime>520</TotalTime>
  <Words>716</Words>
  <Application>Microsoft Macintosh PowerPoint</Application>
  <PresentationFormat>On-screen Show (4:3)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Helvetica</vt:lpstr>
      <vt:lpstr>Times</vt:lpstr>
      <vt:lpstr>NASA-JPL White Templates</vt:lpstr>
      <vt:lpstr>PowerPoint Presentation</vt:lpstr>
      <vt:lpstr>Principal component analysis </vt:lpstr>
      <vt:lpstr>PCA Recipe</vt:lpstr>
      <vt:lpstr>First 5 PCA dimensions of the of Cuprite Nevada mining district (AVIRIS-NG)</vt:lpstr>
      <vt:lpstr>Practical Considerations: Bad data values  </vt:lpstr>
      <vt:lpstr>Practical Considerations: Interleave </vt:lpstr>
      <vt:lpstr>PowerPoint Presentation</vt:lpstr>
      <vt:lpstr>Exercise 4: Principal Component Analysis</vt:lpstr>
      <vt:lpstr>Bonus: Intrinsic dimensionality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R. Thompson</dc:creator>
  <cp:lastModifiedBy>David R. Thompson</cp:lastModifiedBy>
  <cp:revision>52</cp:revision>
  <cp:lastPrinted>2014-07-14T23:49:38Z</cp:lastPrinted>
  <dcterms:created xsi:type="dcterms:W3CDTF">2019-07-06T21:56:51Z</dcterms:created>
  <dcterms:modified xsi:type="dcterms:W3CDTF">2020-02-03T00:27:11Z</dcterms:modified>
</cp:coreProperties>
</file>